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82" r:id="rId24"/>
    <p:sldId id="277" r:id="rId25"/>
    <p:sldId id="280" r:id="rId26"/>
    <p:sldId id="278" r:id="rId27"/>
    <p:sldId id="283" r:id="rId28"/>
    <p:sldId id="284" r:id="rId29"/>
    <p:sldId id="285" r:id="rId30"/>
    <p:sldId id="286" r:id="rId31"/>
  </p:sldIdLst>
  <p:sldSz cx="12192000" cy="6858000"/>
  <p:notesSz cx="6858000" cy="9144000"/>
  <p:embeddedFontLs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480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1101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437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744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4281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423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155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209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709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8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05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5359A-66CC-404D-AE95-930207882818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3609C-80C9-4E14-A0E0-BB20FD93B5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963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يکي از عوامل مهم کيفيت مشتري محورر بودن بيمارستان است که از مصاديق بارز مشتري محوري بيمارستان توجه به حقوق گيرندگان خدمت مي باشد.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قبل از آشنايي با اين محور مطالعه منشور حقوق بيمارو طرح انطباق امور فني با شرع مقدس لازم است.</a:t>
            </a:r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r>
              <a:rPr lang="fa-IR" sz="3600" b="1" dirty="0" smtClean="0">
                <a:solidFill>
                  <a:schemeClr val="accent2">
                    <a:lumMod val="50000"/>
                  </a:schemeClr>
                </a:solidFill>
              </a:rPr>
              <a:t>ارزيابي اين محور قبل از ورود ارزيابان به بيمارستان با مطالعه مستندات آپلود شده بيمارستان شروع مي شود.</a:t>
            </a:r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8. امکانات رفاهي براي بيماران و همراهان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نيمکت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آلاچيق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تلفن عمومي 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خود پرداز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بوفه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غذاي همراه</a:t>
            </a:r>
          </a:p>
          <a:p>
            <a:pPr lvl="1" algn="r" rtl="1">
              <a:buFontTx/>
              <a:buChar char="-"/>
            </a:pPr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9. ارائه اطلاعات پرونده بيماران به </a:t>
            </a:r>
            <a:r>
              <a:rPr lang="ar-SA" sz="3200" b="1" dirty="0" smtClean="0">
                <a:solidFill>
                  <a:schemeClr val="accent2">
                    <a:lumMod val="50000"/>
                  </a:schemeClr>
                </a:solidFill>
              </a:rPr>
              <a:t>بیمار/ولی قانونی </a:t>
            </a:r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10. رضايت سنجي بيماران و همراهان و نظام </a:t>
            </a:r>
            <a:r>
              <a:rPr lang="ar-SA" sz="3200" b="1" dirty="0" smtClean="0">
                <a:solidFill>
                  <a:schemeClr val="accent2">
                    <a:lumMod val="50000"/>
                  </a:schemeClr>
                </a:solidFill>
              </a:rPr>
              <a:t>کارآمد رسیدگی به شکایات، انتقادها و پیشنهادها </a:t>
            </a:r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جمع آوري ديتا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تجزيه و تحليل 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اقدام اصلاحي و مداخله اي</a:t>
            </a: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 به منظور کسب اطمينان از مراعات  10 گام  فوق الذکر در بيمارستان لازم است اطلاعات لازم را در قالب مستندات ، مصاحبه و مشاهده براي قضاوت نهايي مدنظر داشته باشد</a:t>
            </a:r>
          </a:p>
          <a:p>
            <a:pPr rtl="1"/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با مطالعه استانداردها ، سنجه ها ، گامهاي اجرايي و </a:t>
            </a:r>
            <a:r>
              <a:rPr lang="fa-IR" sz="3200" b="1" dirty="0" smtClean="0">
                <a:solidFill>
                  <a:srgbClr val="FF0000"/>
                </a:solidFill>
              </a:rPr>
              <a:t>فنون ارزيابي </a:t>
            </a:r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برنامه ارزيابي را طراحي مي کند.</a:t>
            </a:r>
          </a:p>
          <a:p>
            <a:pPr rtl="1"/>
            <a:endParaRPr lang="fa-IR" sz="3200" b="1" dirty="0" smtClean="0">
              <a:solidFill>
                <a:srgbClr val="FF0000"/>
              </a:solidFill>
            </a:endParaRPr>
          </a:p>
          <a:p>
            <a:pPr rtl="1"/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طرح برنامه: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با در نظر گرفتن </a:t>
            </a:r>
          </a:p>
          <a:p>
            <a:pPr marL="514350" indent="-514350" rtl="1">
              <a:buFont typeface="+mj-lt"/>
              <a:buAutoNum type="arabicPeriod"/>
            </a:pPr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تعدد گامهاي اجرايي سنجه ها</a:t>
            </a:r>
          </a:p>
          <a:p>
            <a:pPr marL="514350" indent="-514350" rtl="1">
              <a:buFont typeface="+mj-lt"/>
              <a:buAutoNum type="arabicPeriod"/>
            </a:pPr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تعدد سنجه ها و استانداردها</a:t>
            </a:r>
          </a:p>
          <a:p>
            <a:pPr marL="514350" indent="-514350" rtl="1">
              <a:buFont typeface="+mj-lt"/>
              <a:buAutoNum type="arabicPeriod"/>
            </a:pPr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محدوديت تعداد ارزياب و زمان ارزيابي</a:t>
            </a:r>
          </a:p>
          <a:p>
            <a:pPr marL="514350" indent="-514350" rtl="1">
              <a:buFont typeface="+mj-lt"/>
              <a:buAutoNum type="arabicPeriod"/>
            </a:pPr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و ...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پيشنهاد : با استفاده از سوالات باز که کليات استاندارد و سنجه ها را شامل شده و با استفاده از ابزار خاص ، بتوان ضمن حفظ اصول ارزيابي حرفه اي ، رعايت مدت زمان محدود بتوان گامهاي اجرايي بيمارستان را دقيقا ارزيابي نموده و در پايان ارزيابي بازخورد کيفي را نيز براي نقاط قابل ارتقاي بيمارستان ارائه نمود. </a:t>
            </a:r>
          </a:p>
          <a:p>
            <a:pPr rtl="1"/>
            <a:endParaRPr lang="fa-IR" sz="3200" b="1" dirty="0" smtClean="0">
              <a:solidFill>
                <a:srgbClr val="FF0000"/>
              </a:solidFill>
            </a:endParaRPr>
          </a:p>
          <a:p>
            <a:pPr rtl="1"/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دبير کميته اخلاق)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روش اطلاعرساني مفاد منشور حقوق بيمار به انتخاب بيمارستان (از دبير کميته اخلاق)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روش نظارت بر رعايت منشور حقوق بيمار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صورتجلسات کميته هاي اخلاق ومشاهده مستندات طرح موارد عدم انطباق در کميته اخلاق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برنامه ارزیابی و فرم نظر سنجی از بیماران را که در فواصل زمانی منظم 6 ماهه  انجام میگیرد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گزارش نتایج ارزیابی با روال اداری به تیم مدیریت اجرائی حداقل هر 6 ماه یکبار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رویت صورتجلسه تیم مدیریت اجرائی در خصوص بررسی گزارش دریافتی و طراحی اقدامات اصلاحی / پیشگیرانه/ برنامه بهبود کیفیت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ابلاغ مسئول آموزش همگاني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تعیین نحوه و الزامات دسترسی بیمار/ ولی قانونی به پزشک معالج و اعضای اصلی گروه پزشکی</a:t>
            </a:r>
          </a:p>
          <a:p>
            <a:pPr marL="514350" indent="-514350" algn="r" rtl="1">
              <a:buAutoNum type="arabicPeriod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دبير کميته اخلاق)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تهیه اقدامات تشخیصی درمانی نیازمند اخذ رضایت آگاهانه در هر بخش</a:t>
            </a:r>
            <a:endParaRPr lang="en-US" sz="2800" dirty="0" smtClean="0"/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فهرست اقدامات تشخیصی نیازمند اخذ رضایت آگاهانه در 3 بخش از 5 بخش بالینی </a:t>
            </a:r>
            <a:r>
              <a:rPr lang="fa-IR" sz="2800" dirty="0" smtClean="0">
                <a:solidFill>
                  <a:srgbClr val="FF0000"/>
                </a:solidFill>
              </a:rPr>
              <a:t>(بخشها)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5 پرونده که اقدام تهاجمی داشتند (مطابق فهرست ابلاغی) از نظر تکمیل بودن فرم  اخذ رضایت آگاهانه توسط ارزیابان </a:t>
            </a:r>
            <a:r>
              <a:rPr lang="fa-IR" sz="2800" dirty="0" smtClean="0">
                <a:solidFill>
                  <a:srgbClr val="FF0000"/>
                </a:solidFill>
              </a:rPr>
              <a:t>(بخشها)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مستند روش اجرائی "حفظ محرمانگی و تعیین سطح دسترسی افراد مجاز به اطلاعات بیماران" در سامانه/ فایل الکترونیک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اطلاع رسانی در خصوص ممنوعیت آشکار سازی اطلاعات درمانی بیمار به بخش بالینی/ فایل الکترونیک </a:t>
            </a:r>
            <a:r>
              <a:rPr lang="fa-IR" sz="2800" dirty="0" smtClean="0">
                <a:solidFill>
                  <a:srgbClr val="FF0000"/>
                </a:solidFill>
              </a:rPr>
              <a:t>(بخشها)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تدوین و شرایط استفاده از تلفن همراه توسط کارکنان بالینی و غیربالینی در شیفت‏های موظفکاری توسط تیم مدیریت اجرائی و ابلاغ توسط ریاست به تمام بخش های بالینی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14350" lvl="0" indent="-514350" algn="r" rtl="1">
              <a:buFont typeface="+mj-lt"/>
              <a:buAutoNum type="arabicPeriod" startAt="9"/>
            </a:pPr>
            <a:endParaRPr lang="fa-IR" sz="2800" dirty="0" smtClean="0">
              <a:solidFill>
                <a:srgbClr val="FF0000"/>
              </a:solidFill>
            </a:endParaRPr>
          </a:p>
          <a:p>
            <a:pPr marL="514350" lvl="0" indent="-514350" algn="r" rtl="1">
              <a:buFont typeface="+mj-lt"/>
              <a:buAutoNum type="arabicPeriod" startAt="9"/>
            </a:pP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دبير کميته اخلاق)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خط مشی حفظ حریم خصوصی گیرنده خدمت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ثبت ادیان و مذاهب مختلف بیماران در برگ پذیرش بیمار (3 پرونده از 5 پرونده) و اطلاع پرستاران از آن و شناسایی نیازهای عبادی مربوطه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دستورالعمل حفاظت از اموال گیرنده خدمت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خط مشی و روش حمایت از گروه های آسیب پذیر و جمعیت های در معرض خطر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روش اجرائی نحوه ارائه خدمات به بیماران مجهول الهویه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فرایند شناسایی همراهان بیمار و امکانات اقامتی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مستندات ابلاغ شده توسط رييس بيمارستان تهیه شده در خصوص چگونگی برخورد با بیماران در حال احتضار در  بخش های بالینی در 3 بخش از 5 بخش فعال یا دارای بیمار بستری </a:t>
            </a:r>
            <a:r>
              <a:rPr lang="fa-IR" sz="2800" dirty="0" smtClean="0">
                <a:solidFill>
                  <a:srgbClr val="FF0000"/>
                </a:solidFill>
              </a:rPr>
              <a:t>(بخشها)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چگونگی امکان نظرخواهی از پزشکان دیگر (داخل و خارج بیمارستان)</a:t>
            </a:r>
          </a:p>
          <a:p>
            <a:pPr marL="514350" lvl="0" indent="-514350" algn="r" rtl="1"/>
            <a:endParaRPr lang="fa-IR" sz="2800" dirty="0" smtClean="0">
              <a:solidFill>
                <a:srgbClr val="FF0000"/>
              </a:solidFill>
            </a:endParaRPr>
          </a:p>
          <a:p>
            <a:pPr marL="514350" lvl="0" indent="-514350" algn="r" rtl="1">
              <a:buFont typeface="+mj-lt"/>
              <a:buAutoNum type="arabicPeriod" startAt="9"/>
            </a:pPr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مسئول مديريت اطلاعات سلامت)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دستورالعمل محدوده مدارک و مستندات قابل تحويل به بيمار/ولي قانوني که در آن مستندات مجاز  قابل ارائه به بيمار /ولي قانوني و مراجع قانوني تعيين شده است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رسید کتبی تحویل تصویر کاغذی درخواست تحویل مستندات پرونده بیماران در واحد مدیریت اطلاعات سلامت</a:t>
            </a:r>
            <a:endParaRPr lang="en-US" sz="2800" dirty="0" smtClean="0"/>
          </a:p>
          <a:p>
            <a:pPr marL="514350" lvl="0" indent="-514350" algn="r" rtl="1">
              <a:buFont typeface="Wingdings" pitchFamily="2" charset="2"/>
              <a:buChar char="q"/>
            </a:pPr>
            <a:endParaRPr lang="en-US" sz="2800" dirty="0" smtClean="0"/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 lnSpcReduction="10000"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(دبیر کمیته پایش و سنجش کیفیت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پرسشنامه های روا و پایا به تفکیک برای سنجش میزان رضایت بیماران بستری و سرپایی و همراهان بیماران بستری و سرپایی در دفتر بهبود کیفیت که به تصویب کمیته پایش و سنجش بهبود کیفیت رسیده است</a:t>
            </a: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مستندات برنامه ریزی برای رعایت الزامات مندرج درخصوص روند رضایت سنجی از بیماران و همراهان حداقل سه ماه یکبار با محوریت دفتر بهبود کیفیت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مستندات حداقل 2 صورتجلسه کمیته پایش و سنجش کیفیت در خصوص بررسی نتایج رضایت سنجی بیماران</a:t>
            </a:r>
            <a:endParaRPr lang="en-US" sz="2800" dirty="0" smtClean="0"/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مشاهده مستندات حداقل 1 صورتجلسه کمیته پایش و سنجش کیفیت در خصوص بررسی نتایج رضایت سنجی همراهان</a:t>
            </a:r>
            <a:endParaRPr lang="en-US" sz="2800" dirty="0" smtClean="0"/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مستندات حداقل 2 مورد گزارش تحلیلی نتایج رضایت سنجی بیماران و حداقل 1 مورد گزارش تحلیلی نتایج رضایت سنجی همراهان با رعایت موارد مندرج در *** توسط مسئول بهبود کیفیت بیمارستان به تیم مدیریت اجرایی</a:t>
            </a:r>
            <a:endParaRPr lang="en-US" sz="2800" dirty="0" smtClean="0"/>
          </a:p>
          <a:p>
            <a:pPr marL="514350" lvl="0" indent="-514350" algn="r" rtl="1">
              <a:buFont typeface="Wingdings" pitchFamily="2" charset="2"/>
              <a:buChar char="q"/>
            </a:pPr>
            <a:endParaRPr lang="en-US" sz="2800" dirty="0" smtClean="0"/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سوال مهم: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آيا در بيمارستان رعايت حقوق گيرنده خدمت به عنوان فرهنگ مورد وفاق تمام کارکنان اعم از  مديريت ارشد ، پزشکان ، تيمهاي باليني و تيمهاي پشتيباني مي باشد؟</a:t>
            </a:r>
          </a:p>
          <a:p>
            <a:pPr rtl="1"/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نهادينه شدن فرهنگ سازماني  رعايت حقوق گيرنده خدمت از اهداف اصلي بيمارستان و</a:t>
            </a:r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پاسخ به اين سوال کلي هدف ارزيابي اين محور مي باشد.</a:t>
            </a: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مستندات: (دبیر کمیته مدیریت اجرائی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)</a:t>
            </a: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حداقل 2 صورتجلسه تیم مدیریت اجرایی در خصوص بررسی گزارش نتایج رضایت سنجی بیماران و حداقل 1 صورتجلسه تیم مدیریت اجرایی در خصوص بررسی گزارش نتایج رضایت سنجی همراهان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مستندات2 صورتجلسه تیم مدیریت اجرایی در خصوص اقدامات اصلاحی/ تدوین و ابلاغ برنامه بهبود کیفیت بر اساس گزارش تحلیلی رضایت مندی در خصوص رضایت سنجی بیماران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بررسی مستندات 1 صورتجلسه در خصوص رضایت سنجی همراهان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dirty="0" smtClean="0"/>
              <a:t>وجود مستندات برنامه نظارت تیم مدیریت اجرائی در پیگیری اجرای مصوبات اصلاحی</a:t>
            </a:r>
          </a:p>
          <a:p>
            <a:pPr marL="514350" lvl="0" indent="-514350" algn="r" rtl="1">
              <a:buFont typeface="Wingdings" pitchFamily="2" charset="2"/>
              <a:buChar char="q"/>
            </a:pPr>
            <a:r>
              <a:rPr lang="fa-IR" sz="2800" smtClean="0"/>
              <a:t> و ....</a:t>
            </a:r>
            <a:endParaRPr lang="en-US" sz="2800" dirty="0" smtClean="0"/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کارکنان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آگاهي و عملکرد کارکنان در خصوص </a:t>
            </a:r>
            <a:r>
              <a:rPr lang="fa-IR" sz="2800" dirty="0" smtClean="0"/>
              <a:t>منشور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آگاهی </a:t>
            </a:r>
            <a:r>
              <a:rPr lang="fa-IR" sz="2800" dirty="0" smtClean="0"/>
              <a:t>کارکنان </a:t>
            </a:r>
            <a:r>
              <a:rPr lang="fa-IR" sz="2800" dirty="0" smtClean="0"/>
              <a:t>مصاحبه </a:t>
            </a:r>
            <a:r>
              <a:rPr lang="fa-IR" sz="2800" dirty="0" smtClean="0"/>
              <a:t>شونده خصوصا کارکنان </a:t>
            </a:r>
            <a:r>
              <a:rPr lang="fa-IR" sz="2800" dirty="0" smtClean="0"/>
              <a:t>بالینی در خصوص خط مشی و روش </a:t>
            </a:r>
            <a:r>
              <a:rPr lang="fa-IR" sz="2800" dirty="0" smtClean="0"/>
              <a:t>اجرا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در خصوص معرفی پزشک و پرستار/ فراگیر در اولین برخورد خود را با ذکر نام، سمت و رتبه حرفه </a:t>
            </a:r>
            <a:r>
              <a:rPr lang="fa-IR" sz="2800" dirty="0" smtClean="0"/>
              <a:t>ای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</a:t>
            </a:r>
            <a:r>
              <a:rPr lang="fa-IR" sz="2800" dirty="0" smtClean="0"/>
              <a:t>آگاهی استانداردهای ملی پوشش بیماران و </a:t>
            </a:r>
            <a:r>
              <a:rPr lang="fa-IR" sz="2800" dirty="0" smtClean="0"/>
              <a:t>کارکنان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نحوه دسترسی بیمار/ ولی </a:t>
            </a:r>
            <a:r>
              <a:rPr lang="fa-IR" sz="2800" dirty="0" smtClean="0"/>
              <a:t>قانونی به پزشک معالج و اعضاي اصلي گروه پزشکي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نحوه اخذ رضایت </a:t>
            </a:r>
            <a:r>
              <a:rPr lang="fa-IR" sz="2800" dirty="0" smtClean="0"/>
              <a:t>آگاهانه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 آگاهي "حفظ </a:t>
            </a:r>
            <a:r>
              <a:rPr lang="fa-IR" sz="2800" dirty="0" smtClean="0"/>
              <a:t>محرمانگی و تعیین سطح دسترسی افراد مجاز به اطلاعات </a:t>
            </a:r>
            <a:r>
              <a:rPr lang="fa-IR" sz="2800" dirty="0" smtClean="0"/>
              <a:t>بیماران”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کارکنان بالینی </a:t>
            </a:r>
            <a:r>
              <a:rPr lang="fa-IR" sz="2800" dirty="0" smtClean="0"/>
              <a:t>در خصوص موارد ممنوعیت آشکارسازی اطلاعات درمانی </a:t>
            </a:r>
            <a:r>
              <a:rPr lang="fa-IR" sz="2800" dirty="0" smtClean="0"/>
              <a:t>بیمار</a:t>
            </a:r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 fontScale="92500" lnSpcReduction="10000"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کارکنان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کارکنان از بخشها/ واحد های مختلف در خصوص محتوی ابلاغیه شرایط استفاده از تلفن همراه آگاهی </a:t>
            </a:r>
            <a:r>
              <a:rPr lang="fa-IR" sz="2800" dirty="0" smtClean="0"/>
              <a:t>دارند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آگاهی از محتوای خط مشی رعایت و حفظ حریم گیرنده </a:t>
            </a:r>
            <a:r>
              <a:rPr lang="fa-IR" sz="2800" dirty="0" smtClean="0"/>
              <a:t>خدمت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مورد نحوه تامین امکانات سایر </a:t>
            </a:r>
            <a:r>
              <a:rPr lang="fa-IR" sz="2800" dirty="0" smtClean="0"/>
              <a:t>ادیان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دستورالعمل نحوه حفاظت از اموال گیرنده </a:t>
            </a:r>
            <a:r>
              <a:rPr lang="fa-IR" sz="2800" dirty="0" smtClean="0"/>
              <a:t>خدمت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خط مشی حمایت از گروه های آسیب پذیر و جمعیت ها در معرض </a:t>
            </a:r>
            <a:r>
              <a:rPr lang="fa-IR" sz="2800" dirty="0" smtClean="0"/>
              <a:t>خطر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روش اجرائی نحوه ارائه خدمات به بیماران مجهول </a:t>
            </a:r>
            <a:r>
              <a:rPr lang="fa-IR" sz="2800" dirty="0" smtClean="0"/>
              <a:t>الهویه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استفاده از حداقل امکانات </a:t>
            </a:r>
            <a:r>
              <a:rPr lang="fa-IR" sz="2800" dirty="0" smtClean="0"/>
              <a:t>اقامتی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مددکار و يا سوپروايزر جهت  شناسایی موارد  بيماران محتضر در </a:t>
            </a:r>
            <a:r>
              <a:rPr lang="fa-IR" sz="2800" dirty="0" smtClean="0"/>
              <a:t>بيمارستان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کارکنان بالینی/خدماتي در خصوص محتوی مستند ابلاغی بیمارستان به بخش ها برای برخورد با بیماران در حال </a:t>
            </a:r>
            <a:r>
              <a:rPr lang="fa-IR" sz="2800" dirty="0" smtClean="0"/>
              <a:t>احتضار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سرپرستاران و سوپروایزرین و مترون بیمارستان در خصوص مراحل لازم حضور پزشک مورد نظر بیمار جهت </a:t>
            </a:r>
            <a:r>
              <a:rPr lang="fa-IR" sz="2800" dirty="0" smtClean="0"/>
              <a:t>نظرخواهی از پزشکان ديگر داخل و خارج بيمارستاني</a:t>
            </a:r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کارکنان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کارکنان واحد مدیریت اطلاعات سلامت در خصوص آگاهی از نحوه تحویل تصویر مستندات پرونده و نتایج اقدامات پاراکلینیکی به بیمار</a:t>
            </a: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fa-IR" sz="2800" dirty="0" smtClean="0"/>
          </a:p>
          <a:p>
            <a:pPr lvl="0"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اعضاي کميته اخلاق و تيم مديريت اجرايي و ...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اطلاعرساني منشور حقوق بيمارو موازين </a:t>
            </a:r>
            <a:r>
              <a:rPr lang="fa-IR" sz="2800" dirty="0" smtClean="0"/>
              <a:t>انطباق ( ک ا 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نحوه نظارت بر رعايت منشور حقوق </a:t>
            </a:r>
            <a:r>
              <a:rPr lang="fa-IR" sz="2800" dirty="0" smtClean="0"/>
              <a:t>بيمار( ک ا 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خط مشی و روش راهنمایی و هدایت گیرندگان خدمت در سطح </a:t>
            </a:r>
            <a:r>
              <a:rPr lang="fa-IR" sz="2800" dirty="0" smtClean="0"/>
              <a:t>بیمارستان (ک ا 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نتایج ارزیابی و اقدامات اصلاحی / پیشگیرانه/ برنامه بهبود کیفیت اشرافیت داشته </a:t>
            </a:r>
            <a:r>
              <a:rPr lang="fa-IR" sz="2800" dirty="0" smtClean="0"/>
              <a:t>باشند ( م ا 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مدیریت اجرائی به نحوه نظارت بر اجرای سنجه های 1 تا 4 استاندارد ح-1-2آگاهی </a:t>
            </a:r>
            <a:r>
              <a:rPr lang="fa-IR" sz="2800" dirty="0" smtClean="0"/>
              <a:t>دارد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مسئول آموزش همگانی در خصوص بررسی آگاهی از وظایف </a:t>
            </a:r>
            <a:r>
              <a:rPr lang="fa-IR" sz="2800" dirty="0" smtClean="0"/>
              <a:t>خود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برنامه طراحی شده شش ماهه بیمارستان در خصوص بیماریهای فشار خون، دیابت و </a:t>
            </a:r>
            <a:r>
              <a:rPr lang="fa-IR" sz="2800" dirty="0" smtClean="0"/>
              <a:t>سرطان توسط مسئول آموزش همگاني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برنامه های تدوین شده آموزشی مختلف </a:t>
            </a:r>
            <a:r>
              <a:rPr lang="fa-IR" sz="2800" dirty="0" smtClean="0"/>
              <a:t>توسط مسئول آموزش همگاني برای </a:t>
            </a:r>
            <a:r>
              <a:rPr lang="fa-IR" sz="2800" dirty="0" smtClean="0"/>
              <a:t>بیماران/ همراهان/ </a:t>
            </a:r>
            <a:r>
              <a:rPr lang="fa-IR" sz="2800" dirty="0" smtClean="0"/>
              <a:t>مراجعین</a:t>
            </a: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اعضاي کميته اخلاق و تيم مديريت اجرايي و ...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ممنوعیت آشکارسازی اطلاعات درمانی </a:t>
            </a:r>
            <a:r>
              <a:rPr lang="fa-IR" sz="2800" dirty="0" smtClean="0"/>
              <a:t>بیمار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اعضاء تیم مدیریت اجرایی در خصوص اطلاع از گزارش تحلیلی نتایج رضایت سنجی بیماران و همراهان توسط مسئول بهبود </a:t>
            </a:r>
            <a:r>
              <a:rPr lang="fa-IR" sz="2800" dirty="0" smtClean="0"/>
              <a:t>کیفیت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اعضاء کمیته پایش و سنجش کیفیت در خصوص نتایج رضایت سنجی بیماران و همراهان در </a:t>
            </a:r>
            <a:r>
              <a:rPr lang="fa-IR" sz="2800" dirty="0" smtClean="0"/>
              <a:t>بیمارستان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مسئول واحد مدیریت اطلاعات سلامت بیمارستان در خصوص فرآیند و الزامات تحویل مستندات پرونده بیمار به درخواست بیمار/ ولی قانونی/ مراجع </a:t>
            </a:r>
            <a:r>
              <a:rPr lang="fa-IR" sz="2800" dirty="0" smtClean="0"/>
              <a:t>قانونی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اعضاء تیم مدیریت اجرایی و آگاهی آنان از گزارش مصوبات کمیته پایش و سنجش کیفیت از موارد گزارش تحلیلی و جمع بندی نتایج شکایات </a:t>
            </a:r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 lnSpcReduction="10000"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بيمار و همراهان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آگاهي بیمار </a:t>
            </a:r>
            <a:r>
              <a:rPr lang="fa-IR" sz="2800" dirty="0" smtClean="0"/>
              <a:t>در خصوص ارائه اطلاعات لازم درخصوص مراحل  پذیرش،بستری و ترخیص و هزینه‏های احتمالی و بیمه های طرف قرارداد به زبان ساده و قابل </a:t>
            </a:r>
            <a:r>
              <a:rPr lang="fa-IR" sz="2800" dirty="0" smtClean="0"/>
              <a:t>فهم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مراجعین،طی مصاحبه ای دریافت راهنمائی صحیح از واحد اطلاعات تایید می </a:t>
            </a:r>
            <a:r>
              <a:rPr lang="fa-IR" sz="2800" dirty="0" smtClean="0"/>
              <a:t>نمایند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در خصوص نحوه معرفی در اولین برخورد با بیمار در </a:t>
            </a:r>
            <a:r>
              <a:rPr lang="fa-IR" sz="2800" dirty="0" smtClean="0"/>
              <a:t>بیمارستان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نحوه دسترسی بیمار/ ولی قانونی به پزشک معالج و اعضاي اصلي گروه </a:t>
            </a:r>
            <a:r>
              <a:rPr lang="fa-IR" sz="2800" dirty="0" smtClean="0"/>
              <a:t>پزشکي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ارائه توضیحات در مورد خطرات، عوارض و روش های جایگزین و پیش آگهی به زبان ساده و قابل درک و همچنین دادن فرصت کافی برای تصمیم گیری توسط پزشک/ انجام دهنده </a:t>
            </a:r>
            <a:r>
              <a:rPr lang="fa-IR" sz="2800" dirty="0" smtClean="0"/>
              <a:t>پروسیجر در رضايت آگاهانه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آگاهي بیمار </a:t>
            </a:r>
            <a:r>
              <a:rPr lang="fa-IR" sz="2800" dirty="0" smtClean="0"/>
              <a:t>در خصوص رعایت پوشش </a:t>
            </a:r>
            <a:r>
              <a:rPr lang="fa-IR" sz="2800" dirty="0" smtClean="0"/>
              <a:t>بیماران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استفاده از کارکنان همگن در درمان کافی حریم بیمار به در خواست بیمار را ذکر می نماید</a:t>
            </a:r>
            <a:r>
              <a:rPr lang="fa-IR" sz="2800" dirty="0" smtClean="0"/>
              <a:t>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بیمار در خصوص اطلاع رسانی امکان برقراری ارتباط با روحانیون یا آگاهان دینی جهت پاسخگویی به سوالات شرعی آگاهی دارند</a:t>
            </a: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مصاحبه: بيمار و همراهان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گیرنده خدمت در خصوص عملکرد کارکنان بیمارستان بر اساس فرآیند شکایات/ انتقادات/ و </a:t>
            </a:r>
            <a:r>
              <a:rPr lang="fa-IR" sz="2800" dirty="0" smtClean="0"/>
              <a:t>پیشنهادات</a:t>
            </a:r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 fontScale="85000" lnSpcReduction="20000"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مشاهده: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تابلوهاي منشور در ورودي اصلي لابي ها و ورودي بخشها غير از بخشهاي ويژه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انطباق عملکرد کارکنان در مورد منشور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مشاهده وب سايت اختصاصي بيمارستان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کارت شناسائي سينه اي / گردن آويز کارکنان و مطابقت اطلاعات کارت با فرد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مشاهده پوشش استاندارد بيماران و کارکنان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انطباق رضايت آگاهانه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محرمانگي اطلاعات بيماران در وايت برد بخش و پرونده باليني و تابلو بالاي سر بيمار 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محرمانگي در تحويل پرونده بيمار براي گروه پزشکي غير از پزشک معالج و اعضاي اصلي گروه پزشکي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انظباق ممنوعيت و محدويت استفاده از تلفن همراه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انطباق </a:t>
            </a:r>
            <a:r>
              <a:rPr lang="fa-IR" sz="2800" dirty="0" smtClean="0"/>
              <a:t>خط مشی حفظ حریم خصوصی گیرنده </a:t>
            </a:r>
            <a:r>
              <a:rPr lang="fa-IR" sz="2800" dirty="0" smtClean="0"/>
              <a:t>خدمت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انطباق </a:t>
            </a:r>
            <a:r>
              <a:rPr lang="fa-IR" sz="2800" dirty="0" smtClean="0"/>
              <a:t>رعایت موازین انطباق برای بیماران، توسط كاركنان همگن و با رعایت احترام به شان و منزلت </a:t>
            </a:r>
            <a:r>
              <a:rPr lang="fa-IR" sz="2800" dirty="0" smtClean="0"/>
              <a:t>انسانی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امکانات اداي فزايض ديني در اطاق بيماران  و مسجد/ نمازخانه در محوطه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دستورالعمل حفاظت از اموال گیرنده خدمت</a:t>
            </a: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مشاهده: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خط مشی و روش حمایت از گروه های آسیب پذیر و جمعیت های در معرض </a:t>
            </a:r>
            <a:r>
              <a:rPr lang="fa-IR" sz="2800" dirty="0" smtClean="0"/>
              <a:t>خطر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فرایند شناسایی همراهان بیمار و امکانات </a:t>
            </a:r>
            <a:r>
              <a:rPr lang="fa-IR" sz="2800" dirty="0" smtClean="0"/>
              <a:t>اقامتی</a:t>
            </a:r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مشاهده وجود و سالم بودن مبلمان شهری مناسب،  آلاچیق و فضای استراحت، وسایل بازی كودك، دستگاه خودپرداز فعال،  کیوسک تلفن عمومی،  فروشگاه خريد مواد غذایی و بوفه،  در محوطه بیمارستان با توجه به حجم مراجعین</a:t>
            </a: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مشاهده وجود حداقل يك نوع غذاي سرد و آب جوش</a:t>
            </a: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مشاهده ارائه صبحانه‌های گرم و سرد به همراهان</a:t>
            </a:r>
            <a:endParaRPr lang="en-US" sz="2800" dirty="0" smtClean="0"/>
          </a:p>
          <a:p>
            <a:pPr lvl="0" algn="r" rtl="1">
              <a:buFont typeface="Arial" pitchFamily="34" charset="0"/>
              <a:buChar char="•"/>
            </a:pPr>
            <a:r>
              <a:rPr lang="fa-IR" sz="2800" dirty="0" smtClean="0"/>
              <a:t>مشاهده سرو حداقل دو نوع غذاي گرم تازه و با كيفيت در وعده های نهار و شام براي همراهان بيمار</a:t>
            </a:r>
            <a:endParaRPr lang="en-US" sz="2800" dirty="0" smtClean="0"/>
          </a:p>
          <a:p>
            <a:pPr algn="r">
              <a:buFont typeface="Arial" pitchFamily="34" charset="0"/>
              <a:buChar char="•"/>
            </a:pPr>
            <a:r>
              <a:rPr lang="fa-IR" sz="2800" dirty="0" smtClean="0"/>
              <a:t>مشاهده وجود و سالم بودن آبدارخانه بهداشتی و تامین آب جوش یا سرو نوشیدنی های گرم (چای) برای همراهان حداقل 3 بار در شبانه روز</a:t>
            </a: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1. اعتقاد و التزام مديريت ارشد بيمارستان به اين موضوع</a:t>
            </a:r>
          </a:p>
          <a:p>
            <a:pPr lvl="1" algn="r" rtl="1">
              <a:buFontTx/>
              <a:buChar char="-"/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حمايت در خصوص تامين منابع لازم</a:t>
            </a:r>
          </a:p>
          <a:p>
            <a:pPr lvl="1" algn="r" rtl="1">
              <a:buFontTx/>
              <a:buChar char="-"/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صرف قسمتي از وقت مديريت ارشد براي حضور در کميته ها ، پايش و ارزيابي</a:t>
            </a:r>
          </a:p>
          <a:p>
            <a:pPr lvl="1" algn="r" rtl="1">
              <a:buFontTx/>
              <a:buChar char="-"/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تشويق و ترغيب کارکنان در خصوص نهادطنه شدن فرهنگ رعايت حقوق خدمت</a:t>
            </a:r>
          </a:p>
          <a:p>
            <a:pPr lvl="1" algn="r" rtl="1">
              <a:buFontTx/>
              <a:buChar char="-"/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برنامه ريزي اجراي</a:t>
            </a:r>
          </a:p>
          <a:p>
            <a:pPr lvl="1" algn="r" rtl="1">
              <a:buFontTx/>
              <a:buChar char="-"/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و ...</a:t>
            </a: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 anchor="t">
            <a:normAutofit/>
          </a:bodyPr>
          <a:lstStyle/>
          <a:p>
            <a:pPr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مشاهده: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انطباق چگونگي برخورد با بيمار محتضر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چگونگی امکان نظرخواهی از پزشکان دیگر (داخل و خارج </a:t>
            </a:r>
            <a:r>
              <a:rPr lang="fa-IR" sz="2800" dirty="0" smtClean="0"/>
              <a:t>بیمارستان)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/>
              <a:t>فلوچارت فرآیند </a:t>
            </a:r>
            <a:r>
              <a:rPr lang="fa-IR" sz="2800" dirty="0" smtClean="0"/>
              <a:t>رسيدگي با شکايات </a:t>
            </a:r>
            <a:r>
              <a:rPr lang="fa-IR" sz="2800" dirty="0" smtClean="0"/>
              <a:t>در واحد های پذیرش، اورژانس، حسابداری و سالن های انتظار</a:t>
            </a: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en-US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dirty="0" smtClean="0"/>
          </a:p>
          <a:p>
            <a:pPr algn="r" rtl="1">
              <a:buFont typeface="Arial" pitchFamily="34" charset="0"/>
              <a:buChar char="•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lvl="0" indent="-514350" algn="r" rtl="1"/>
            <a:endParaRPr lang="en-US" sz="2800" dirty="0" smtClean="0">
              <a:solidFill>
                <a:srgbClr val="FF0000"/>
              </a:solidFill>
            </a:endParaRPr>
          </a:p>
          <a:p>
            <a:pPr marL="514350" indent="-514350" algn="r" rtl="1">
              <a:buFont typeface="+mj-lt"/>
              <a:buAutoNum type="arabicPeriod" startAt="9"/>
            </a:pPr>
            <a:endParaRPr lang="fa-IR" sz="2800" dirty="0" smtClean="0"/>
          </a:p>
          <a:p>
            <a:pPr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2. اعتقاد و التزام کارکنان براي رعايت حقوق گيرنده خدمت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دريافت آموزشهاي لازم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آگاهي از اصول و مباني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عملکرد متناسب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شناسائي نقاط قابل بهبود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مشارکت در اجراي برنامه هاي مرتبط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مراعات </a:t>
            </a:r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</a:rPr>
              <a:t>استانداردهاي ملي پوشش بيماران و كاركنان</a:t>
            </a: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مراعات اصول معرفي خود به بيمار و همراهان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و ...</a:t>
            </a:r>
          </a:p>
          <a:p>
            <a:pPr lvl="1" algn="r" rtl="1">
              <a:buFontTx/>
              <a:buChar char="-"/>
            </a:pPr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3. رعايت حق انتخاب و دسترسي بيماران در خصوص تيم درماني توسط بيمارستان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دسترسي بيماران و همراهان به پزشک معالج و تيم درماني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تامين تسهيلات ارتباط با پزشک معالج و تيم درماني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آگاه نمودن بيماران در خصوص حق ارتباط با پزشک معالج و تيم درماني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امکان نظر خواهي و مشاوره بيمار از ساير پزشکان داخل و خارج بيمارستان</a:t>
            </a:r>
          </a:p>
          <a:p>
            <a:pPr lvl="1" algn="r" rtl="1">
              <a:buFontTx/>
              <a:buChar char="-"/>
            </a:pPr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4. انتخاب آگاهانه خدمت توسط بيماران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رضايت آگاهانه در مورد پروسيجرهاي درماني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آگاهي و عملکرد تيم درماني</a:t>
            </a:r>
          </a:p>
          <a:p>
            <a:pPr lvl="1" algn="r" rtl="1">
              <a:buFontTx/>
              <a:buChar char="-"/>
            </a:pP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5. محرمانگي اطلاعات بيماران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تعيين سطوح دسترسي به اطلاعات بيماران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حفظ محرمانگي تشخيص بيماري و شناسائي افراد غير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کنترل استفاده از تلفن همراه</a:t>
            </a:r>
          </a:p>
          <a:p>
            <a:pPr lvl="1" algn="r" rtl="1">
              <a:buFontTx/>
              <a:buChar char="-"/>
            </a:pP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6. </a:t>
            </a:r>
            <a:r>
              <a:rPr lang="ar-SA" sz="3200" b="1" dirty="0" smtClean="0">
                <a:solidFill>
                  <a:schemeClr val="accent2">
                    <a:lumMod val="50000"/>
                  </a:schemeClr>
                </a:solidFill>
              </a:rPr>
              <a:t>ارائه خدمات، منطبق برموازین شرعی، قانونی و اصول حرفه ای پزشکی</a:t>
            </a:r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حفظ حريم خصوصي خدمت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رعايت پوشش بيماران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کارکنان همگن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تامين نيازهاي عبادي اديان و مذاهب مختلف</a:t>
            </a: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حفاظت از اموال گيرنده خدمت</a:t>
            </a:r>
          </a:p>
          <a:p>
            <a:pPr lvl="1" algn="r" rtl="1">
              <a:buFontTx/>
              <a:buChar char="-"/>
            </a:pP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3048"/>
            <a:ext cx="9144000" cy="59626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حقوق گيرنده خدمت</a:t>
            </a:r>
            <a:endParaRPr lang="en-US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371" y="980501"/>
            <a:ext cx="11699913" cy="571775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ارزياب اعتباربخشي</a:t>
            </a:r>
          </a:p>
          <a:p>
            <a:pPr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گامهاي اجرايي استقرار فرهنگ رعايت حقوق گيرنده خدمت را در بيمارستان ارزيابي مي نمايد</a:t>
            </a:r>
          </a:p>
          <a:p>
            <a:pPr algn="r" rtl="1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</a:rPr>
              <a:t>گام 7. حمايت از گروههاي آسيب پذير و جمعيتهاي در معرض خطر</a:t>
            </a:r>
          </a:p>
          <a:p>
            <a:pPr lvl="1" algn="r" rtl="1">
              <a:buFontTx/>
              <a:buChar char="-"/>
            </a:pPr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</a:rPr>
              <a:t>کودکان، زنان باردار، افراد ناتوان، سالمندان، بیماران روانی، معلولان ذهنی وجسمی، افراد بدون سرپرست و مجهول الهویه</a:t>
            </a:r>
            <a:endParaRPr lang="fa-IR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</a:rPr>
              <a:t>امکان استفاده از همراه</a:t>
            </a:r>
            <a:endParaRPr lang="fa-IR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>
              <a:buFontTx/>
              <a:buChar char="-"/>
            </a:pPr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r" rtl="1"/>
            <a:endParaRPr lang="fa-IR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1"/>
            <a:endParaRPr lang="fa-IR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785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2469</Words>
  <Application>Microsoft Office PowerPoint</Application>
  <PresentationFormat>Custom</PresentationFormat>
  <Paragraphs>389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Wingdings</vt:lpstr>
      <vt:lpstr>Calibri Light</vt:lpstr>
      <vt:lpstr>Office Theme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  <vt:lpstr>حقوق گيرنده خدمت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حقوق گيرنده خدمت</dc:title>
  <dc:creator>Dr Ebadi</dc:creator>
  <cp:lastModifiedBy>ebadi</cp:lastModifiedBy>
  <cp:revision>15</cp:revision>
  <dcterms:created xsi:type="dcterms:W3CDTF">2016-12-22T09:05:57Z</dcterms:created>
  <dcterms:modified xsi:type="dcterms:W3CDTF">2017-01-13T06:30:28Z</dcterms:modified>
</cp:coreProperties>
</file>